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83" r:id="rId4"/>
    <p:sldId id="259" r:id="rId5"/>
    <p:sldId id="280" r:id="rId6"/>
    <p:sldId id="281" r:id="rId7"/>
    <p:sldId id="282" r:id="rId8"/>
    <p:sldId id="285" r:id="rId9"/>
    <p:sldId id="284" r:id="rId10"/>
    <p:sldId id="286" r:id="rId11"/>
    <p:sldId id="279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1301" y="504"/>
      </p:cViewPr>
      <p:guideLst>
        <p:guide orient="horz" pos="2232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63849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pSp>
        <p:nvGrpSpPr>
          <p:cNvPr id="3077" name="组合 23"/>
          <p:cNvGrpSpPr/>
          <p:nvPr/>
        </p:nvGrpSpPr>
        <p:grpSpPr>
          <a:xfrm>
            <a:off x="-637" y="15875"/>
            <a:ext cx="8467092" cy="6896100"/>
            <a:chOff x="-58" y="-60"/>
            <a:chExt cx="13332" cy="10860"/>
          </a:xfrm>
        </p:grpSpPr>
        <p:sp>
          <p:nvSpPr>
            <p:cNvPr id="7" name="直角三角形 6"/>
            <p:cNvSpPr/>
            <p:nvPr/>
          </p:nvSpPr>
          <p:spPr>
            <a:xfrm rot="5400000">
              <a:off x="5956" y="3905"/>
              <a:ext cx="10860" cy="2931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3079" name="组合 19"/>
            <p:cNvGrpSpPr/>
            <p:nvPr/>
          </p:nvGrpSpPr>
          <p:grpSpPr>
            <a:xfrm>
              <a:off x="-58" y="-15"/>
              <a:ext cx="13332" cy="10800"/>
              <a:chOff x="-58" y="-15"/>
              <a:chExt cx="13332" cy="108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58" y="-15"/>
                <a:ext cx="10054" cy="10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/>
              </a:p>
            </p:txBody>
          </p:sp>
          <p:pic>
            <p:nvPicPr>
              <p:cNvPr id="22" name="图片 21" descr="05815E603799A29D53DDB1E0FAF_557A7220_102AD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6" y="3047"/>
                <a:ext cx="3278" cy="3278"/>
              </a:xfrm>
              <a:prstGeom prst="ellipse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25" name="矩形 24"/>
          <p:cNvSpPr/>
          <p:nvPr/>
        </p:nvSpPr>
        <p:spPr>
          <a:xfrm>
            <a:off x="984250" y="476250"/>
            <a:ext cx="127000" cy="1376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083" name="文本框 25"/>
          <p:cNvSpPr txBox="1"/>
          <p:nvPr/>
        </p:nvSpPr>
        <p:spPr>
          <a:xfrm>
            <a:off x="1343025" y="620713"/>
            <a:ext cx="64500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虚拟存储器管理</a:t>
            </a:r>
          </a:p>
        </p:txBody>
      </p:sp>
      <p:sp>
        <p:nvSpPr>
          <p:cNvPr id="3084" name="文本框 26"/>
          <p:cNvSpPr txBox="1"/>
          <p:nvPr/>
        </p:nvSpPr>
        <p:spPr>
          <a:xfrm>
            <a:off x="1416050" y="1412875"/>
            <a:ext cx="13716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实验五</a:t>
            </a:r>
          </a:p>
        </p:txBody>
      </p:sp>
      <p:pic>
        <p:nvPicPr>
          <p:cNvPr id="29" name="图片 28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69" y="3300729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6" name="文本框 29"/>
          <p:cNvSpPr txBox="1"/>
          <p:nvPr/>
        </p:nvSpPr>
        <p:spPr>
          <a:xfrm>
            <a:off x="1558925" y="3300413"/>
            <a:ext cx="4397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李伟泽 唐子潇 万志恒</a:t>
            </a:r>
          </a:p>
        </p:txBody>
      </p:sp>
      <p:pic>
        <p:nvPicPr>
          <p:cNvPr id="31" name="图片 30" descr="05815E603799A29D53DDB1E0FAF_557A7220_102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4" y="4004944"/>
            <a:ext cx="384175" cy="384175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089" name="文本框 32"/>
          <p:cNvSpPr txBox="1"/>
          <p:nvPr/>
        </p:nvSpPr>
        <p:spPr>
          <a:xfrm>
            <a:off x="1631950" y="3967163"/>
            <a:ext cx="3743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2023.5.24</a:t>
            </a:r>
            <a:endParaRPr lang="zh-CN" altLang="en-US" sz="2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16510"/>
            <a:ext cx="12182475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指令和页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6215350-1882-0C23-F925-81C99556E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6521" y="2048415"/>
            <a:ext cx="6858957" cy="3629532"/>
          </a:xfrm>
        </p:spPr>
      </p:pic>
    </p:spTree>
    <p:extLst>
      <p:ext uri="{BB962C8B-B14F-4D97-AF65-F5344CB8AC3E}">
        <p14:creationId xmlns:p14="http://schemas.microsoft.com/office/powerpoint/2010/main" val="115425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/>
              <a:t>FIFO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5CB2DF1-4B20-8AC6-8426-8224B9E17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360" y="1772816"/>
            <a:ext cx="5839640" cy="3915321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AFF1AA-F0E1-81D1-43CF-B32675CB5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136" y="1772816"/>
            <a:ext cx="4972744" cy="20576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/>
              <a:t>LRU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07187E7-3F7F-4BC3-6846-F7833D5C8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5204" y="1531628"/>
            <a:ext cx="4810796" cy="4467849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DFDBFE-EE78-CD8D-50DB-DC6CA22A4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1531628"/>
            <a:ext cx="416300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/>
              <a:t>LFR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D99D4739-43A1-AB1B-4922-3BAF38183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440" y="1600200"/>
            <a:ext cx="4331443" cy="4910612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D007D4-7193-7139-78BD-540505D72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1600200"/>
            <a:ext cx="4331443" cy="39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1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/>
              <a:t>OPT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7E1A3B-D216-B570-FE9F-8F7516D7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1417638"/>
            <a:ext cx="5138280" cy="38115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2C2D03-FDE2-3106-26A6-D2F5C8FE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72" y="1417638"/>
            <a:ext cx="5306828" cy="44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4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/>
              <a:t>OPT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87A892-0FD5-21ED-8416-77072202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06732"/>
            <a:ext cx="4320480" cy="51030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7063E8-0A71-9834-335D-7CEFD831C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417638"/>
            <a:ext cx="583011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8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4B03FE-A602-A666-F60F-8525AF1E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24" y="1940830"/>
            <a:ext cx="7771552" cy="29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组合 8"/>
          <p:cNvGrpSpPr/>
          <p:nvPr/>
        </p:nvGrpSpPr>
        <p:grpSpPr>
          <a:xfrm>
            <a:off x="190500" y="117475"/>
            <a:ext cx="625475" cy="669925"/>
            <a:chOff x="301" y="184"/>
            <a:chExt cx="983" cy="1056"/>
          </a:xfrm>
        </p:grpSpPr>
        <p:sp>
          <p:nvSpPr>
            <p:cNvPr id="7" name="矩形 6"/>
            <p:cNvSpPr/>
            <p:nvPr/>
          </p:nvSpPr>
          <p:spPr>
            <a:xfrm>
              <a:off x="301" y="184"/>
              <a:ext cx="341" cy="34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8" name="矩形 7"/>
            <p:cNvSpPr/>
            <p:nvPr/>
          </p:nvSpPr>
          <p:spPr>
            <a:xfrm>
              <a:off x="642" y="638"/>
              <a:ext cx="642" cy="60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4100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运行结果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" y="117475"/>
            <a:ext cx="217488" cy="2159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407988" y="404813"/>
            <a:ext cx="407988" cy="38258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12985" y="177800"/>
            <a:ext cx="2028825" cy="609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F7B0D1-D0D2-A9DC-24CB-D17F3C88EF1A}"/>
              </a:ext>
            </a:extLst>
          </p:cNvPr>
          <p:cNvSpPr txBox="1"/>
          <p:nvPr/>
        </p:nvSpPr>
        <p:spPr>
          <a:xfrm>
            <a:off x="7776486" y="1514476"/>
            <a:ext cx="33123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实验结论：根据上述结果可以看出，在实验模拟的实际内存与虚拟内存大小下，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FIFO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LRU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LFR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算法的效率差别很小。不同算法的缺页次数随内存的增大而减小，且增大内存对减少缺页的效果在虚拟内存大小的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1/8~3/4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段最为显著，当内存大于虚拟内存的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3/4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时增大内存的效果减弱。在确定的虚拟内存大小下，以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OPT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算法为参照，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FIFO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LRU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LFR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算法的效率随着实际内存的增大先降低，实际内存大小超过虚拟内存的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1/2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后又开始逐渐升高。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9C9C14FF-19D1-08C5-CB22-F1C8A1906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59050"/>
              </p:ext>
            </p:extLst>
          </p:nvPr>
        </p:nvGraphicFramePr>
        <p:xfrm>
          <a:off x="609600" y="1417638"/>
          <a:ext cx="4615180" cy="876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3812">
                  <a:extLst>
                    <a:ext uri="{9D8B030D-6E8A-4147-A177-3AD203B41FA5}">
                      <a16:colId xmlns:a16="http://schemas.microsoft.com/office/drawing/2014/main" val="1645608481"/>
                    </a:ext>
                  </a:extLst>
                </a:gridCol>
                <a:gridCol w="810208">
                  <a:extLst>
                    <a:ext uri="{9D8B030D-6E8A-4147-A177-3AD203B41FA5}">
                      <a16:colId xmlns:a16="http://schemas.microsoft.com/office/drawing/2014/main" val="2458167078"/>
                    </a:ext>
                  </a:extLst>
                </a:gridCol>
                <a:gridCol w="637541">
                  <a:extLst>
                    <a:ext uri="{9D8B030D-6E8A-4147-A177-3AD203B41FA5}">
                      <a16:colId xmlns:a16="http://schemas.microsoft.com/office/drawing/2014/main" val="1786548938"/>
                    </a:ext>
                  </a:extLst>
                </a:gridCol>
                <a:gridCol w="637541">
                  <a:extLst>
                    <a:ext uri="{9D8B030D-6E8A-4147-A177-3AD203B41FA5}">
                      <a16:colId xmlns:a16="http://schemas.microsoft.com/office/drawing/2014/main" val="475595367"/>
                    </a:ext>
                  </a:extLst>
                </a:gridCol>
                <a:gridCol w="637541">
                  <a:extLst>
                    <a:ext uri="{9D8B030D-6E8A-4147-A177-3AD203B41FA5}">
                      <a16:colId xmlns:a16="http://schemas.microsoft.com/office/drawing/2014/main" val="49085780"/>
                    </a:ext>
                  </a:extLst>
                </a:gridCol>
                <a:gridCol w="788537">
                  <a:extLst>
                    <a:ext uri="{9D8B030D-6E8A-4147-A177-3AD203B41FA5}">
                      <a16:colId xmlns:a16="http://schemas.microsoft.com/office/drawing/2014/main" val="3070952396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平均缺页次数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24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32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656574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FIFO PF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147.8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129.4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92.6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53.2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31.6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91149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LRU PF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147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131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93.4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52.2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31.6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574639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LFR PF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150.4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131.2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93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50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31.6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1222528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OPT PF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114.8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84.2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54.4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34.8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 dirty="0">
                          <a:effectLst/>
                        </a:rPr>
                        <a:t>31.6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9483781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C22117F-AB2A-3D34-7570-05B08F5B9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428804"/>
              </p:ext>
            </p:extLst>
          </p:nvPr>
        </p:nvGraphicFramePr>
        <p:xfrm>
          <a:off x="609600" y="2293938"/>
          <a:ext cx="4615181" cy="876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061">
                  <a:extLst>
                    <a:ext uri="{9D8B030D-6E8A-4147-A177-3AD203B41FA5}">
                      <a16:colId xmlns:a16="http://schemas.microsoft.com/office/drawing/2014/main" val="2869937478"/>
                    </a:ext>
                  </a:extLst>
                </a:gridCol>
                <a:gridCol w="685624">
                  <a:extLst>
                    <a:ext uri="{9D8B030D-6E8A-4147-A177-3AD203B41FA5}">
                      <a16:colId xmlns:a16="http://schemas.microsoft.com/office/drawing/2014/main" val="305611673"/>
                    </a:ext>
                  </a:extLst>
                </a:gridCol>
                <a:gridCol w="685624">
                  <a:extLst>
                    <a:ext uri="{9D8B030D-6E8A-4147-A177-3AD203B41FA5}">
                      <a16:colId xmlns:a16="http://schemas.microsoft.com/office/drawing/2014/main" val="183951254"/>
                    </a:ext>
                  </a:extLst>
                </a:gridCol>
                <a:gridCol w="685624">
                  <a:extLst>
                    <a:ext uri="{9D8B030D-6E8A-4147-A177-3AD203B41FA5}">
                      <a16:colId xmlns:a16="http://schemas.microsoft.com/office/drawing/2014/main" val="3886793277"/>
                    </a:ext>
                  </a:extLst>
                </a:gridCol>
                <a:gridCol w="685624">
                  <a:extLst>
                    <a:ext uri="{9D8B030D-6E8A-4147-A177-3AD203B41FA5}">
                      <a16:colId xmlns:a16="http://schemas.microsoft.com/office/drawing/2014/main" val="3483881833"/>
                    </a:ext>
                  </a:extLst>
                </a:gridCol>
                <a:gridCol w="685624">
                  <a:extLst>
                    <a:ext uri="{9D8B030D-6E8A-4147-A177-3AD203B41FA5}">
                      <a16:colId xmlns:a16="http://schemas.microsoft.com/office/drawing/2014/main" val="1331125844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平均命中率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24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32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857404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FIFO HR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0.538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0.596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0.711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0.834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0.901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652547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LRU HR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0.541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0.591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0.708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0.837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0.901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688211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LFR HR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0.530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0.590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0.709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0.844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0.901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842266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1100" kern="0">
                          <a:effectLst/>
                        </a:rPr>
                        <a:t>OPT HR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0.641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0.737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0.830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>
                          <a:effectLst/>
                        </a:rPr>
                        <a:t>0.891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0" dirty="0">
                          <a:effectLst/>
                        </a:rPr>
                        <a:t>0.901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39726197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53F77B9E-8176-2087-594A-9272931B6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82600"/>
            <a:ext cx="3039110" cy="1855470"/>
          </a:xfrm>
          <a:prstGeom prst="rect">
            <a:avLst/>
          </a:prstGeom>
          <a:noFill/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15743E3-A414-9B27-CBEF-4F0DF85B7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10" y="3790538"/>
            <a:ext cx="3048000" cy="1870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8200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A0MWRmOTc4MzYwMzQwNjc4MWQwYzc2MzQ0YmRjMWYifQ=="/>
  <p:tag name="KSO_WPP_MARK_KEY" val="c53134be-89b8-4f75-9eb2-3d259b38ae8b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216</Words>
  <Application>Microsoft Office PowerPoint</Application>
  <PresentationFormat>宽屏</PresentationFormat>
  <Paragraphs>73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黑体</vt:lpstr>
      <vt:lpstr>Arial</vt:lpstr>
      <vt:lpstr>Calibri</vt:lpstr>
      <vt:lpstr>Times New Roman</vt:lpstr>
      <vt:lpstr>默认设计模板</vt:lpstr>
      <vt:lpstr>1_默认设计模板</vt:lpstr>
      <vt:lpstr>PowerPoint 演示文稿</vt:lpstr>
      <vt:lpstr>指令和页</vt:lpstr>
      <vt:lpstr>FIFO</vt:lpstr>
      <vt:lpstr>LRU</vt:lpstr>
      <vt:lpstr>LFR</vt:lpstr>
      <vt:lpstr>OPT</vt:lpstr>
      <vt:lpstr>OPT</vt:lpstr>
      <vt:lpstr>运行结果</vt:lpstr>
      <vt:lpstr>运行结果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kff</dc:creator>
  <cp:lastModifiedBy>万 志恒</cp:lastModifiedBy>
  <cp:revision>161</cp:revision>
  <dcterms:created xsi:type="dcterms:W3CDTF">2022-05-08T02:16:00Z</dcterms:created>
  <dcterms:modified xsi:type="dcterms:W3CDTF">2023-05-28T08:26:12Z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CDECD7ADC7BD4D14A103EB665EC4B22A_12</vt:lpwstr>
  </property>
</Properties>
</file>